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20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69" r:id="rId3"/>
    <p:sldId id="258" r:id="rId4"/>
    <p:sldId id="271" r:id="rId5"/>
    <p:sldId id="275" r:id="rId6"/>
    <p:sldId id="265" r:id="rId7"/>
    <p:sldId id="276" r:id="rId8"/>
    <p:sldId id="259" r:id="rId9"/>
    <p:sldId id="270" r:id="rId10"/>
    <p:sldId id="263" r:id="rId11"/>
    <p:sldId id="277" r:id="rId12"/>
    <p:sldId id="278" r:id="rId13"/>
    <p:sldId id="268" r:id="rId14"/>
    <p:sldId id="285" r:id="rId15"/>
    <p:sldId id="266" r:id="rId16"/>
    <p:sldId id="280" r:id="rId17"/>
    <p:sldId id="262" r:id="rId18"/>
    <p:sldId id="279" r:id="rId19"/>
    <p:sldId id="282" r:id="rId20"/>
    <p:sldId id="283" r:id="rId21"/>
    <p:sldId id="284" r:id="rId22"/>
    <p:sldId id="260" r:id="rId23"/>
    <p:sldId id="281" r:id="rId24"/>
    <p:sldId id="261" r:id="rId25"/>
    <p:sldId id="267" r:id="rId26"/>
  </p:sldIdLst>
  <p:sldSz cx="9144000" cy="6858000" type="screen4x3"/>
  <p:notesSz cx="6858000" cy="9144000"/>
  <p:defaultTextStyle>
    <a:defPPr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20115" autoAdjust="0"/>
    <p:restoredTop sz="94648" autoAdjust="0"/>
  </p:normalViewPr>
  <p:slideViewPr>
    <p:cSldViewPr snapToGrid="0" snapToObjects="1">
      <p:cViewPr>
        <p:scale>
          <a:sx n="150" d="100"/>
          <a:sy n="150" d="100"/>
        </p:scale>
        <p:origin x="-95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DC26-A2C9-D74A-BA17-ACDDF83034D4}" type="datetimeFigureOut">
              <a:rPr lang="en-GB" smtClean="0"/>
              <a:pPr/>
              <a:t>6/26/19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9E54-B466-7E4B-8D33-B58D283E13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DC26-A2C9-D74A-BA17-ACDDF83034D4}" type="datetimeFigureOut">
              <a:rPr lang="en-GB" smtClean="0"/>
              <a:pPr/>
              <a:t>6/26/19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9E54-B466-7E4B-8D33-B58D283E13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DC26-A2C9-D74A-BA17-ACDDF83034D4}" type="datetimeFigureOut">
              <a:rPr lang="en-GB" smtClean="0"/>
              <a:pPr/>
              <a:t>6/26/19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9E54-B466-7E4B-8D33-B58D283E13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DC26-A2C9-D74A-BA17-ACDDF83034D4}" type="datetimeFigureOut">
              <a:rPr lang="en-GB" smtClean="0"/>
              <a:pPr/>
              <a:t>6/26/19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9E54-B466-7E4B-8D33-B58D283E13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DC26-A2C9-D74A-BA17-ACDDF83034D4}" type="datetimeFigureOut">
              <a:rPr lang="en-GB" smtClean="0"/>
              <a:pPr/>
              <a:t>6/26/19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9E54-B466-7E4B-8D33-B58D283E13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DC26-A2C9-D74A-BA17-ACDDF83034D4}" type="datetimeFigureOut">
              <a:rPr lang="en-GB" smtClean="0"/>
              <a:pPr/>
              <a:t>6/26/19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9E54-B466-7E4B-8D33-B58D283E13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DC26-A2C9-D74A-BA17-ACDDF83034D4}" type="datetimeFigureOut">
              <a:rPr lang="en-GB" smtClean="0"/>
              <a:pPr/>
              <a:t>6/26/19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9E54-B466-7E4B-8D33-B58D283E13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DC26-A2C9-D74A-BA17-ACDDF83034D4}" type="datetimeFigureOut">
              <a:rPr lang="en-GB" smtClean="0"/>
              <a:pPr/>
              <a:t>6/26/19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9E54-B466-7E4B-8D33-B58D283E13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DC26-A2C9-D74A-BA17-ACDDF83034D4}" type="datetimeFigureOut">
              <a:rPr lang="en-GB" smtClean="0"/>
              <a:pPr/>
              <a:t>6/26/19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9E54-B466-7E4B-8D33-B58D283E13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DC26-A2C9-D74A-BA17-ACDDF83034D4}" type="datetimeFigureOut">
              <a:rPr lang="en-GB" smtClean="0"/>
              <a:pPr/>
              <a:t>6/26/19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9E54-B466-7E4B-8D33-B58D283E13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DC26-A2C9-D74A-BA17-ACDDF83034D4}" type="datetimeFigureOut">
              <a:rPr lang="en-GB" smtClean="0"/>
              <a:pPr/>
              <a:t>6/26/19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9E54-B466-7E4B-8D33-B58D283E13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3DC26-A2C9-D74A-BA17-ACDDF83034D4}" type="datetimeFigureOut">
              <a:rPr lang="en-GB" smtClean="0"/>
              <a:pPr/>
              <a:t>6/26/19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F9E54-B466-7E4B-8D33-B58D283E139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4873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sz="4600" dirty="0" smtClean="0"/>
              <a:t>Stock Compounders drive markets</a:t>
            </a:r>
            <a:endParaRPr lang="en-GB" sz="4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50" y="4302673"/>
            <a:ext cx="8915400" cy="2085427"/>
          </a:xfrm>
        </p:spPr>
        <p:txBody>
          <a:bodyPr>
            <a:normAutofit fontScale="85000" lnSpcReduction="10000"/>
          </a:bodyPr>
          <a:lstStyle/>
          <a:p>
            <a:r>
              <a:rPr lang="en-GB" sz="4645" dirty="0" smtClean="0">
                <a:solidFill>
                  <a:schemeClr val="tx1"/>
                </a:solidFill>
              </a:rPr>
              <a:t>Andrew Latto, CFA – www.fundhunter.co</a:t>
            </a:r>
          </a:p>
          <a:p>
            <a:endParaRPr lang="en-GB" sz="3600" dirty="0" smtClean="0">
              <a:solidFill>
                <a:schemeClr val="tx1"/>
              </a:solidFill>
            </a:endParaRPr>
          </a:p>
          <a:p>
            <a:r>
              <a:rPr lang="en-GB" sz="3882" u="sng" dirty="0" smtClean="0">
                <a:solidFill>
                  <a:schemeClr val="tx1"/>
                </a:solidFill>
              </a:rPr>
              <a:t>CFA UK Webinar – 26 June 2019</a:t>
            </a:r>
            <a:endParaRPr lang="en-GB" sz="3882" u="sng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44133"/>
            <a:ext cx="7772400" cy="1470025"/>
          </a:xfrm>
        </p:spPr>
        <p:txBody>
          <a:bodyPr>
            <a:normAutofit/>
          </a:bodyPr>
          <a:lstStyle/>
          <a:p>
            <a:r>
              <a:rPr lang="en-GB" sz="4600" dirty="0" smtClean="0"/>
              <a:t>Disclaimer</a:t>
            </a:r>
            <a:endParaRPr lang="en-GB" sz="4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867" y="3214158"/>
            <a:ext cx="8458200" cy="3101975"/>
          </a:xfrm>
        </p:spPr>
        <p:txBody>
          <a:bodyPr>
            <a:normAutofit/>
          </a:bodyPr>
          <a:lstStyle/>
          <a:p>
            <a:endParaRPr lang="en-GB" sz="3600" dirty="0" smtClean="0">
              <a:solidFill>
                <a:schemeClr val="tx1"/>
              </a:solidFill>
            </a:endParaRPr>
          </a:p>
          <a:p>
            <a:r>
              <a:rPr lang="en-GB" sz="3600" i="1" dirty="0" smtClean="0">
                <a:solidFill>
                  <a:schemeClr val="tx1"/>
                </a:solidFill>
              </a:rPr>
              <a:t>Past performance is not a reliable indicator of future results</a:t>
            </a:r>
          </a:p>
          <a:p>
            <a:endParaRPr lang="en-GB" sz="3600" dirty="0" smtClean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362" y="2130425"/>
            <a:ext cx="8732788" cy="1470025"/>
          </a:xfrm>
        </p:spPr>
        <p:txBody>
          <a:bodyPr/>
          <a:lstStyle/>
          <a:p>
            <a:r>
              <a:rPr lang="en-GB" u="sng" dirty="0" smtClean="0"/>
              <a:t>The long-term investment problem</a:t>
            </a:r>
            <a:endParaRPr lang="en-GB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4102100"/>
            <a:ext cx="3244913" cy="1752600"/>
          </a:xfrm>
        </p:spPr>
        <p:txBody>
          <a:bodyPr>
            <a:normAutofit/>
          </a:bodyPr>
          <a:lstStyle/>
          <a:p>
            <a:r>
              <a:rPr lang="en-GB" sz="3700" dirty="0" smtClean="0">
                <a:solidFill>
                  <a:schemeClr val="tx1"/>
                </a:solidFill>
              </a:rPr>
              <a:t>1) Maximise return</a:t>
            </a:r>
            <a:endParaRPr lang="en-GB" sz="37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220633" y="4102100"/>
            <a:ext cx="4555067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3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2) Keep risk of large &amp; permanent</a:t>
            </a:r>
            <a:r>
              <a:rPr kumimoji="0" lang="en-GB" sz="3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loss ≈ </a:t>
            </a:r>
            <a:r>
              <a:rPr lang="en-GB" sz="3700" dirty="0" smtClean="0"/>
              <a:t>zero</a:t>
            </a:r>
            <a:endParaRPr kumimoji="0" lang="en-GB" sz="3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11212" y="52070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76639" y="5854700"/>
            <a:ext cx="6083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i="1" dirty="0" smtClean="0"/>
              <a:t>Performance is all that matters</a:t>
            </a:r>
            <a:endParaRPr lang="en-GB" sz="3600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211" y="2130426"/>
            <a:ext cx="8368721" cy="748241"/>
          </a:xfrm>
        </p:spPr>
        <p:txBody>
          <a:bodyPr>
            <a:normAutofit/>
          </a:bodyPr>
          <a:lstStyle/>
          <a:p>
            <a:r>
              <a:rPr lang="en-GB" sz="3900" u="sng" dirty="0" smtClean="0"/>
              <a:t>Problem solving</a:t>
            </a:r>
            <a:endParaRPr lang="en-GB" sz="3900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3371849"/>
            <a:ext cx="3244913" cy="1259417"/>
          </a:xfrm>
        </p:spPr>
        <p:txBody>
          <a:bodyPr>
            <a:normAutofit/>
          </a:bodyPr>
          <a:lstStyle/>
          <a:p>
            <a:r>
              <a:rPr lang="en-GB" sz="3400" dirty="0" smtClean="0">
                <a:solidFill>
                  <a:schemeClr val="tx1"/>
                </a:solidFill>
              </a:rPr>
              <a:t>Ockham’s razor             </a:t>
            </a:r>
            <a:endParaRPr lang="en-GB" sz="34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055533" y="3818759"/>
            <a:ext cx="4555067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25980"/>
            <a:ext cx="4501658" cy="1960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4662388" y="3371850"/>
            <a:ext cx="3244913" cy="1297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Albert Einstein</a:t>
            </a:r>
            <a:endParaRPr kumimoji="0" lang="en-GB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5898" y="4225980"/>
            <a:ext cx="1537602" cy="1960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413500" y="4225980"/>
            <a:ext cx="27305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 smtClean="0"/>
              <a:t>Everything should be made as simple as possible, but not simpler</a:t>
            </a:r>
            <a:endParaRPr lang="en-GB" sz="23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211" y="2130426"/>
            <a:ext cx="8368721" cy="748241"/>
          </a:xfrm>
        </p:spPr>
        <p:txBody>
          <a:bodyPr>
            <a:normAutofit/>
          </a:bodyPr>
          <a:lstStyle/>
          <a:p>
            <a:r>
              <a:rPr lang="en-GB" sz="4000" u="sng" dirty="0" smtClean="0"/>
              <a:t>Reducing risk</a:t>
            </a:r>
            <a:endParaRPr lang="en-GB" sz="4000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663" y="3390900"/>
            <a:ext cx="9061450" cy="3302000"/>
          </a:xfrm>
        </p:spPr>
        <p:txBody>
          <a:bodyPr>
            <a:normAutofit/>
          </a:bodyPr>
          <a:lstStyle/>
          <a:p>
            <a:pPr algn="l"/>
            <a:r>
              <a:rPr lang="en-GB" sz="3300" dirty="0" smtClean="0">
                <a:solidFill>
                  <a:schemeClr val="tx1"/>
                </a:solidFill>
              </a:rPr>
              <a:t>1) Diversify to reduce impact of blow-ups (funds)</a:t>
            </a:r>
          </a:p>
          <a:p>
            <a:pPr algn="l"/>
            <a:endParaRPr lang="en-GB" sz="3300" dirty="0" smtClean="0">
              <a:solidFill>
                <a:schemeClr val="tx1"/>
              </a:solidFill>
            </a:endParaRPr>
          </a:p>
          <a:p>
            <a:pPr algn="l"/>
            <a:r>
              <a:rPr lang="en-GB" sz="3300" dirty="0" smtClean="0">
                <a:solidFill>
                  <a:schemeClr val="tx1"/>
                </a:solidFill>
              </a:rPr>
              <a:t>2) Own quality to reduce the number of blow-ups</a:t>
            </a:r>
          </a:p>
          <a:p>
            <a:pPr algn="l">
              <a:buFont typeface="Arial"/>
              <a:buChar char="•"/>
            </a:pPr>
            <a:endParaRPr lang="en-GB" sz="3300" dirty="0" smtClean="0">
              <a:solidFill>
                <a:schemeClr val="tx1"/>
              </a:solidFill>
            </a:endParaRPr>
          </a:p>
          <a:p>
            <a:pPr algn="l"/>
            <a:r>
              <a:rPr lang="en-GB" sz="3300" dirty="0" smtClean="0">
                <a:solidFill>
                  <a:schemeClr val="tx1"/>
                </a:solidFill>
              </a:rPr>
              <a:t>3) Be valuation conscious</a:t>
            </a:r>
            <a:endParaRPr lang="en-GB" sz="33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055533" y="3818759"/>
            <a:ext cx="4555067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4662388" y="2916262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1" cy="1470025"/>
          </a:xfrm>
        </p:spPr>
        <p:txBody>
          <a:bodyPr>
            <a:normAutofit/>
          </a:bodyPr>
          <a:lstStyle/>
          <a:p>
            <a:r>
              <a:rPr lang="en-GB" sz="3400" u="sng" dirty="0" smtClean="0"/>
              <a:t>Max. returns: Compounding through reinvestment</a:t>
            </a:r>
            <a:endParaRPr lang="en-GB" sz="3400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733" y="3689350"/>
            <a:ext cx="8822267" cy="3168649"/>
          </a:xfrm>
        </p:spPr>
        <p:txBody>
          <a:bodyPr>
            <a:noAutofit/>
          </a:bodyPr>
          <a:lstStyle/>
          <a:p>
            <a:pPr marL="514350" indent="-514350" algn="l">
              <a:buAutoNum type="arabicParenR"/>
            </a:pPr>
            <a:r>
              <a:rPr lang="en-GB" sz="3100" dirty="0" smtClean="0">
                <a:solidFill>
                  <a:schemeClr val="tx1"/>
                </a:solidFill>
              </a:rPr>
              <a:t>Einstein – Eight wonder of the world.  Those who understand it receive it.  Those who don’t pay it.</a:t>
            </a:r>
          </a:p>
          <a:p>
            <a:pPr marL="514350" indent="-514350" algn="l"/>
            <a:endParaRPr lang="en-GB" sz="3100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arenR" startAt="2"/>
            </a:pPr>
            <a:r>
              <a:rPr lang="en-GB" sz="3100" dirty="0" smtClean="0">
                <a:solidFill>
                  <a:schemeClr val="tx1"/>
                </a:solidFill>
              </a:rPr>
              <a:t>Terry Smith – </a:t>
            </a:r>
            <a:r>
              <a:rPr lang="en-GB" sz="3100" u="sng" dirty="0" smtClean="0">
                <a:solidFill>
                  <a:schemeClr val="tx1"/>
                </a:solidFill>
              </a:rPr>
              <a:t>Unique advantage of equities</a:t>
            </a:r>
            <a:r>
              <a:rPr lang="en-GB" sz="3100" dirty="0" smtClean="0">
                <a:solidFill>
                  <a:schemeClr val="tx1"/>
                </a:solidFill>
              </a:rPr>
              <a:t> - reinvestment at a high rate of return (April 17).</a:t>
            </a:r>
          </a:p>
          <a:p>
            <a:pPr marL="514350" indent="-514350" algn="l">
              <a:buAutoNum type="arabicParenR" startAt="2"/>
            </a:pPr>
            <a:endParaRPr lang="en-GB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dirty="0" smtClean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" y="-31235"/>
            <a:ext cx="9143998" cy="590550"/>
          </a:xfrm>
        </p:spPr>
        <p:txBody>
          <a:bodyPr>
            <a:normAutofit fontScale="90000"/>
          </a:bodyPr>
          <a:lstStyle/>
          <a:p>
            <a:r>
              <a:rPr lang="en-GB" sz="3400" u="sng" dirty="0" smtClean="0"/>
              <a:t>Bessiminder – Do stocks outperform Treasury Bills?</a:t>
            </a:r>
            <a:endParaRPr lang="en-GB" sz="3400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95" y="3818759"/>
            <a:ext cx="9006705" cy="1752600"/>
          </a:xfrm>
        </p:spPr>
        <p:txBody>
          <a:bodyPr>
            <a:noAutofit/>
          </a:bodyPr>
          <a:lstStyle/>
          <a:p>
            <a:pPr marL="514350" indent="-514350" algn="l"/>
            <a:endParaRPr lang="en-GB" sz="3300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2260600"/>
            <a:ext cx="868045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u="sng" dirty="0" smtClean="0"/>
              <a:t>Data on 25,332 US stocks (all CRSP) from 1926 to 2016</a:t>
            </a:r>
          </a:p>
          <a:p>
            <a:pPr>
              <a:buFontTx/>
              <a:buChar char="-"/>
            </a:pPr>
            <a:endParaRPr lang="en-GB" sz="2800" dirty="0" smtClean="0"/>
          </a:p>
          <a:p>
            <a:pPr>
              <a:buFontTx/>
              <a:buChar char="-"/>
            </a:pPr>
            <a:r>
              <a:rPr lang="en-GB" sz="2800" dirty="0" smtClean="0"/>
              <a:t> </a:t>
            </a:r>
            <a:r>
              <a:rPr lang="en-GB" sz="2800" u="sng" dirty="0" smtClean="0"/>
              <a:t>22 out of 23 stocks</a:t>
            </a:r>
            <a:r>
              <a:rPr lang="en-GB" sz="2800" dirty="0" smtClean="0"/>
              <a:t> (24,240, 95.7%) collectively matched the return of 1-month Treasury Bills</a:t>
            </a:r>
          </a:p>
          <a:p>
            <a:pPr>
              <a:buFontTx/>
              <a:buChar char="-"/>
            </a:pPr>
            <a:endParaRPr lang="en-GB" sz="2800" dirty="0" smtClean="0"/>
          </a:p>
          <a:p>
            <a:pPr>
              <a:buFontTx/>
              <a:buChar char="-"/>
            </a:pPr>
            <a:r>
              <a:rPr lang="en-GB" sz="2800" dirty="0" smtClean="0"/>
              <a:t> </a:t>
            </a:r>
            <a:r>
              <a:rPr lang="en-GB" sz="2800" u="sng" dirty="0" smtClean="0"/>
              <a:t>1 out of 23 stocks</a:t>
            </a:r>
            <a:r>
              <a:rPr lang="en-GB" sz="2800" dirty="0" smtClean="0"/>
              <a:t> (1,092, 4.3%) responsible for market’s</a:t>
            </a:r>
          </a:p>
          <a:p>
            <a:r>
              <a:rPr lang="en-GB" sz="2800" dirty="0" smtClean="0"/>
              <a:t>outperformance against 1-month Treasury Bills.</a:t>
            </a:r>
          </a:p>
          <a:p>
            <a:endParaRPr lang="en-GB" sz="2800" dirty="0" smtClean="0"/>
          </a:p>
          <a:p>
            <a:pPr>
              <a:buFontTx/>
              <a:buChar char="-"/>
            </a:pPr>
            <a:r>
              <a:rPr lang="en-GB" sz="2800" dirty="0" smtClean="0"/>
              <a:t> </a:t>
            </a:r>
            <a:r>
              <a:rPr lang="en-GB" sz="2800" u="sng" dirty="0" smtClean="0"/>
              <a:t>1 out of 281</a:t>
            </a:r>
            <a:r>
              <a:rPr lang="en-GB" sz="2800" dirty="0" smtClean="0"/>
              <a:t>  (90,  0.36%) stocks responsible for the majority of the market’s outperformance</a:t>
            </a:r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59315"/>
            <a:ext cx="9143996" cy="149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95" y="3818759"/>
            <a:ext cx="9006705" cy="1752600"/>
          </a:xfrm>
        </p:spPr>
        <p:txBody>
          <a:bodyPr>
            <a:noAutofit/>
          </a:bodyPr>
          <a:lstStyle/>
          <a:p>
            <a:pPr marL="514350" indent="-514350" algn="l"/>
            <a:endParaRPr lang="en-GB" sz="3300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" y="2414425"/>
            <a:ext cx="9143997" cy="355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0" y="5971469"/>
            <a:ext cx="89788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Source: Bessiminder, Baillie Gifford, 25,332 US stocks in total (1,092 drive the market’s outperformance)</a:t>
            </a:r>
            <a:endParaRPr lang="en-GB" sz="2000" dirty="0"/>
          </a:p>
        </p:txBody>
      </p:sp>
      <p:sp>
        <p:nvSpPr>
          <p:cNvPr id="9" name="Rectangle 8"/>
          <p:cNvSpPr/>
          <p:nvPr/>
        </p:nvSpPr>
        <p:spPr>
          <a:xfrm>
            <a:off x="137295" y="328940"/>
            <a:ext cx="900670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000" u="sng" dirty="0" smtClean="0"/>
              <a:t>Wealth created by US listed common stocks 1926-2016</a:t>
            </a:r>
          </a:p>
          <a:p>
            <a:endParaRPr lang="en-GB" sz="3000" u="sng" dirty="0" smtClean="0"/>
          </a:p>
          <a:p>
            <a:r>
              <a:rPr lang="en-GB" sz="2800" dirty="0" smtClean="0"/>
              <a:t>The orange slice drives the majority of mkt outperformance</a:t>
            </a:r>
            <a:endParaRPr lang="en-GB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790" y="1914525"/>
            <a:ext cx="8881210" cy="1470025"/>
          </a:xfrm>
        </p:spPr>
        <p:txBody>
          <a:bodyPr>
            <a:normAutofit/>
          </a:bodyPr>
          <a:lstStyle/>
          <a:p>
            <a:r>
              <a:rPr lang="en-GB" sz="3900" u="sng" dirty="0" smtClean="0"/>
              <a:t>Investing implications</a:t>
            </a:r>
            <a:endParaRPr lang="en-GB" sz="3900" u="sn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2790" y="3384551"/>
            <a:ext cx="90297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Equity investors need to own the scarce winners</a:t>
            </a:r>
          </a:p>
          <a:p>
            <a:endParaRPr lang="en-GB" sz="3200" dirty="0" smtClean="0"/>
          </a:p>
          <a:p>
            <a:r>
              <a:rPr lang="en-GB" sz="3200" dirty="0" smtClean="0"/>
              <a:t>1) Passive funds – Will contain the winners</a:t>
            </a:r>
          </a:p>
          <a:p>
            <a:endParaRPr lang="en-GB" sz="3200" dirty="0" smtClean="0"/>
          </a:p>
          <a:p>
            <a:r>
              <a:rPr lang="en-GB" sz="3200" dirty="0" smtClean="0"/>
              <a:t>2) Active funds – Need to own winners (styles)</a:t>
            </a:r>
            <a:endParaRPr lang="en-GB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47334"/>
            <a:ext cx="8881210" cy="1346200"/>
          </a:xfrm>
        </p:spPr>
        <p:txBody>
          <a:bodyPr>
            <a:normAutofit/>
          </a:bodyPr>
          <a:lstStyle/>
          <a:p>
            <a:r>
              <a:rPr lang="en-GB" sz="4000" u="sng" dirty="0" smtClean="0"/>
              <a:t>Passive investing options</a:t>
            </a:r>
            <a:endParaRPr lang="en-GB" sz="4000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2450" y="3549650"/>
            <a:ext cx="8820152" cy="3073400"/>
          </a:xfrm>
        </p:spPr>
        <p:txBody>
          <a:bodyPr>
            <a:normAutofit/>
          </a:bodyPr>
          <a:lstStyle/>
          <a:p>
            <a:pPr marL="514350" indent="-514350" algn="l">
              <a:buAutoNum type="arabicParenR"/>
            </a:pPr>
            <a:r>
              <a:rPr lang="en-GB" sz="3500" dirty="0" smtClean="0">
                <a:solidFill>
                  <a:schemeClr val="tx1"/>
                </a:solidFill>
              </a:rPr>
              <a:t>Own the world equity market</a:t>
            </a:r>
          </a:p>
          <a:p>
            <a:pPr marL="514350" indent="-514350" algn="l"/>
            <a:endParaRPr lang="en-GB" sz="3500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arenR"/>
            </a:pPr>
            <a:r>
              <a:rPr lang="en-GB" sz="3500" dirty="0" smtClean="0">
                <a:solidFill>
                  <a:schemeClr val="tx1"/>
                </a:solidFill>
              </a:rPr>
              <a:t>Select markets/sectors with a high concentration of winners </a:t>
            </a:r>
          </a:p>
          <a:p>
            <a:pPr marL="514350" indent="-514350" algn="l"/>
            <a:endParaRPr lang="en-GB" sz="3300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sz="3300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sz="3500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47334"/>
            <a:ext cx="8881210" cy="1043516"/>
          </a:xfrm>
        </p:spPr>
        <p:txBody>
          <a:bodyPr>
            <a:normAutofit/>
          </a:bodyPr>
          <a:lstStyle/>
          <a:p>
            <a:r>
              <a:rPr lang="en-GB" sz="4000" u="sng" dirty="0" smtClean="0"/>
              <a:t>Active -  investing in winners</a:t>
            </a:r>
            <a:endParaRPr lang="en-GB" sz="4000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3086100"/>
            <a:ext cx="9006705" cy="3651250"/>
          </a:xfrm>
        </p:spPr>
        <p:txBody>
          <a:bodyPr>
            <a:normAutofit lnSpcReduction="10000"/>
          </a:bodyPr>
          <a:lstStyle/>
          <a:p>
            <a:pPr marL="514350" indent="-514350" algn="l">
              <a:buAutoNum type="arabicParenR"/>
            </a:pPr>
            <a:r>
              <a:rPr lang="en-GB" sz="3500" dirty="0" smtClean="0">
                <a:solidFill>
                  <a:schemeClr val="tx1"/>
                </a:solidFill>
              </a:rPr>
              <a:t>Invest in current winners (Unilever, Facebook)</a:t>
            </a:r>
          </a:p>
          <a:p>
            <a:pPr marL="514350" indent="-514350" algn="l"/>
            <a:endParaRPr lang="en-GB" sz="3500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arenR"/>
            </a:pPr>
            <a:r>
              <a:rPr lang="en-GB" sz="3500" dirty="0" smtClean="0">
                <a:solidFill>
                  <a:schemeClr val="tx1"/>
                </a:solidFill>
              </a:rPr>
              <a:t>Invest in competitive winners that are set to be financial winners (Amazon, Salesforce)</a:t>
            </a:r>
          </a:p>
          <a:p>
            <a:pPr marL="514350" indent="-514350" algn="l">
              <a:buAutoNum type="arabicParenR"/>
            </a:pPr>
            <a:endParaRPr lang="en-GB" sz="3500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arenR"/>
            </a:pPr>
            <a:r>
              <a:rPr lang="en-GB" sz="3500" dirty="0" smtClean="0">
                <a:solidFill>
                  <a:schemeClr val="tx1"/>
                </a:solidFill>
              </a:rPr>
              <a:t>Invest in potential winners (early-stage firms)</a:t>
            </a:r>
          </a:p>
          <a:p>
            <a:pPr marL="514350" indent="-514350" algn="l"/>
            <a:endParaRPr lang="en-GB" sz="3500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sz="3500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47334"/>
            <a:ext cx="8881210" cy="1107016"/>
          </a:xfrm>
        </p:spPr>
        <p:txBody>
          <a:bodyPr>
            <a:normAutofit/>
          </a:bodyPr>
          <a:lstStyle/>
          <a:p>
            <a:r>
              <a:rPr lang="en-GB" sz="4000" u="sng" dirty="0" smtClean="0"/>
              <a:t>Active investing – avoiding </a:t>
            </a:r>
            <a:r>
              <a:rPr lang="en-GB" sz="4000" u="sng" dirty="0" smtClean="0"/>
              <a:t>blow-ups</a:t>
            </a:r>
            <a:endParaRPr lang="en-GB" sz="4000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8500" y="3293533"/>
            <a:ext cx="8445500" cy="3354917"/>
          </a:xfrm>
        </p:spPr>
        <p:txBody>
          <a:bodyPr>
            <a:normAutofit/>
          </a:bodyPr>
          <a:lstStyle/>
          <a:p>
            <a:pPr marL="514350" indent="-514350" algn="l">
              <a:buAutoNum type="arabicParenR"/>
            </a:pPr>
            <a:r>
              <a:rPr lang="en-GB" sz="3500" dirty="0" smtClean="0">
                <a:solidFill>
                  <a:schemeClr val="tx1"/>
                </a:solidFill>
              </a:rPr>
              <a:t>Long-established firms</a:t>
            </a:r>
          </a:p>
          <a:p>
            <a:pPr marL="514350" indent="-514350" algn="l"/>
            <a:endParaRPr lang="en-GB" sz="3500" dirty="0" smtClean="0">
              <a:solidFill>
                <a:schemeClr val="tx1"/>
              </a:solidFill>
            </a:endParaRPr>
          </a:p>
          <a:p>
            <a:pPr marL="514350" indent="-514350" algn="l">
              <a:buFont typeface="Arial"/>
              <a:buAutoNum type="arabicParenR"/>
            </a:pPr>
            <a:r>
              <a:rPr lang="en-GB" sz="3500" dirty="0" smtClean="0">
                <a:solidFill>
                  <a:schemeClr val="tx1"/>
                </a:solidFill>
              </a:rPr>
              <a:t>Sector/demand/disruption/balance sheet</a:t>
            </a:r>
          </a:p>
          <a:p>
            <a:pPr marL="514350" indent="-514350" algn="l"/>
            <a:endParaRPr lang="en-GB" sz="3500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arenR"/>
            </a:pPr>
            <a:r>
              <a:rPr lang="en-GB" sz="3500" dirty="0" smtClean="0">
                <a:solidFill>
                  <a:schemeClr val="tx1"/>
                </a:solidFill>
              </a:rPr>
              <a:t>Ownership structure</a:t>
            </a:r>
          </a:p>
          <a:p>
            <a:pPr marL="514350" indent="-514350" algn="l">
              <a:buAutoNum type="arabicParenR"/>
            </a:pPr>
            <a:endParaRPr lang="en-GB" sz="3500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sz="3500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295" y="1798108"/>
            <a:ext cx="8881210" cy="1470025"/>
          </a:xfrm>
        </p:spPr>
        <p:txBody>
          <a:bodyPr>
            <a:normAutofit/>
          </a:bodyPr>
          <a:lstStyle/>
          <a:p>
            <a:r>
              <a:rPr lang="en-GB" sz="3900" u="sng" dirty="0" smtClean="0"/>
              <a:t>Types of stock</a:t>
            </a:r>
            <a:endParaRPr lang="en-GB" sz="3900" u="sn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7295" y="3111500"/>
            <a:ext cx="9798909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en-GB" sz="3100" dirty="0" smtClean="0"/>
              <a:t>Stock Compounders -  rare, a few drive markets</a:t>
            </a:r>
          </a:p>
          <a:p>
            <a:pPr marL="514350" indent="-514350">
              <a:buAutoNum type="arabicParenR"/>
            </a:pPr>
            <a:endParaRPr lang="en-GB" sz="3100" dirty="0" smtClean="0"/>
          </a:p>
          <a:p>
            <a:pPr marL="514350" indent="-514350">
              <a:buAutoNum type="arabicParenR"/>
            </a:pPr>
            <a:r>
              <a:rPr lang="en-GB" sz="3100" dirty="0" smtClean="0"/>
              <a:t>Mediocre stocks – low returns and/or low growth</a:t>
            </a:r>
          </a:p>
          <a:p>
            <a:pPr marL="514350" indent="-514350">
              <a:buAutoNum type="arabicParenR"/>
            </a:pPr>
            <a:endParaRPr lang="en-GB" sz="3100" dirty="0" smtClean="0"/>
          </a:p>
          <a:p>
            <a:pPr marL="514350" indent="-514350">
              <a:buAutoNum type="arabicParenR"/>
            </a:pPr>
            <a:r>
              <a:rPr lang="en-GB" sz="3100" dirty="0" smtClean="0"/>
              <a:t>Blow-up stocks – need to avoid i.e. Connaught</a:t>
            </a:r>
          </a:p>
          <a:p>
            <a:pPr marL="514350" indent="-514350"/>
            <a:endParaRPr lang="en-GB" sz="3100" dirty="0" smtClean="0"/>
          </a:p>
          <a:p>
            <a:pPr marL="514350" indent="-514350"/>
            <a:r>
              <a:rPr lang="en-GB" sz="3100" dirty="0" smtClean="0"/>
              <a:t>Styles: A) Rebounders (value) B) Compounders (quality)</a:t>
            </a:r>
          </a:p>
          <a:p>
            <a:endParaRPr lang="en-GB" sz="34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099" y="1958975"/>
            <a:ext cx="8978902" cy="1190625"/>
          </a:xfrm>
        </p:spPr>
        <p:txBody>
          <a:bodyPr>
            <a:normAutofit/>
          </a:bodyPr>
          <a:lstStyle/>
          <a:p>
            <a:r>
              <a:rPr lang="en-GB" sz="3600" u="sng" dirty="0" smtClean="0"/>
              <a:t>Stock valuation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099" y="3022600"/>
            <a:ext cx="9144000" cy="3111499"/>
          </a:xfrm>
        </p:spPr>
        <p:txBody>
          <a:bodyPr>
            <a:normAutofit fontScale="85000" lnSpcReduction="20000"/>
          </a:bodyPr>
          <a:lstStyle/>
          <a:p>
            <a:pPr marL="514350" indent="-514350" algn="l"/>
            <a:endParaRPr lang="en-GB" sz="3300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GB" sz="3300" dirty="0" smtClean="0">
                <a:solidFill>
                  <a:schemeClr val="tx1"/>
                </a:solidFill>
              </a:rPr>
              <a:t>1</a:t>
            </a:r>
            <a:r>
              <a:rPr lang="en-GB" sz="4000" dirty="0" smtClean="0">
                <a:solidFill>
                  <a:schemeClr val="tx1"/>
                </a:solidFill>
              </a:rPr>
              <a:t>)   A company is valued in-line with its ability to </a:t>
            </a:r>
          </a:p>
          <a:p>
            <a:pPr marL="514350" indent="-514350" algn="l"/>
            <a:r>
              <a:rPr lang="en-GB" sz="4000" dirty="0" smtClean="0">
                <a:solidFill>
                  <a:schemeClr val="tx1"/>
                </a:solidFill>
              </a:rPr>
              <a:t>      generate free cash flow (DCF)</a:t>
            </a:r>
          </a:p>
          <a:p>
            <a:pPr marL="514350" indent="-514350" algn="l">
              <a:buAutoNum type="arabicParenR"/>
            </a:pPr>
            <a:endParaRPr lang="en-GB" sz="4000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arenR" startAt="2"/>
            </a:pPr>
            <a:r>
              <a:rPr lang="en-GB" sz="4000" dirty="0" smtClean="0">
                <a:solidFill>
                  <a:schemeClr val="tx1"/>
                </a:solidFill>
              </a:rPr>
              <a:t>Other valuation approaches (low PE, high growth) are simplistic and misleading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099" y="1958975"/>
            <a:ext cx="8978902" cy="1190625"/>
          </a:xfrm>
        </p:spPr>
        <p:txBody>
          <a:bodyPr>
            <a:normAutofit/>
          </a:bodyPr>
          <a:lstStyle/>
          <a:p>
            <a:pPr algn="l"/>
            <a:r>
              <a:rPr lang="en-GB" sz="3600" u="sng" dirty="0" smtClean="0"/>
              <a:t>Stock compounders</a:t>
            </a:r>
            <a:r>
              <a:rPr lang="en-GB" sz="3600" dirty="0" smtClean="0"/>
              <a:t>:  durable businesses that 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7836" y="3149600"/>
            <a:ext cx="8662905" cy="3424767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AutoNum type="arabicParenR"/>
            </a:pPr>
            <a:r>
              <a:rPr lang="en-GB" sz="3300" dirty="0" smtClean="0">
                <a:solidFill>
                  <a:schemeClr val="tx1"/>
                </a:solidFill>
              </a:rPr>
              <a:t>Generate high returns on invested capital in cash</a:t>
            </a:r>
          </a:p>
          <a:p>
            <a:pPr marL="514350" indent="-514350" algn="l"/>
            <a:endParaRPr lang="en-GB" sz="3300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arenR"/>
            </a:pPr>
            <a:r>
              <a:rPr lang="en-GB" sz="3300" dirty="0" smtClean="0">
                <a:solidFill>
                  <a:schemeClr val="tx1"/>
                </a:solidFill>
              </a:rPr>
              <a:t>Sustain high returns (moats)</a:t>
            </a:r>
          </a:p>
          <a:p>
            <a:pPr marL="514350" indent="-514350" algn="l">
              <a:buAutoNum type="arabicParenR"/>
            </a:pPr>
            <a:endParaRPr lang="en-GB" sz="3300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GB" sz="3300" dirty="0" smtClean="0">
                <a:solidFill>
                  <a:schemeClr val="tx1"/>
                </a:solidFill>
              </a:rPr>
              <a:t>3) Realize high-return growth (organic)</a:t>
            </a:r>
          </a:p>
          <a:p>
            <a:pPr marL="514350" indent="-514350" algn="l"/>
            <a:endParaRPr lang="en-GB" sz="3300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GB" sz="3300" dirty="0" smtClean="0">
                <a:solidFill>
                  <a:schemeClr val="tx1"/>
                </a:solidFill>
              </a:rPr>
              <a:t>=  Free cash flow per share growth</a:t>
            </a:r>
            <a:endParaRPr lang="en-GB" sz="33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98563"/>
            <a:ext cx="8881210" cy="1470025"/>
          </a:xfrm>
        </p:spPr>
        <p:txBody>
          <a:bodyPr>
            <a:normAutofit/>
          </a:bodyPr>
          <a:lstStyle/>
          <a:p>
            <a:pPr algn="l"/>
            <a:r>
              <a:rPr lang="en-GB" sz="3200" dirty="0" smtClean="0"/>
              <a:t>1)      Generate a high Returns on Capital Employed</a:t>
            </a:r>
            <a:br>
              <a:rPr lang="en-GB" sz="3200" dirty="0" smtClean="0"/>
            </a:br>
            <a:r>
              <a:rPr lang="en-GB" sz="3200" dirty="0" smtClean="0"/>
              <a:t>2)      Sustain high returns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345" y="1623867"/>
            <a:ext cx="8640945" cy="5234133"/>
          </a:xfrm>
        </p:spPr>
        <p:txBody>
          <a:bodyPr>
            <a:normAutofit/>
          </a:bodyPr>
          <a:lstStyle/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GB" sz="3600" dirty="0" smtClean="0">
                <a:solidFill>
                  <a:schemeClr val="tx1"/>
                </a:solidFill>
              </a:rPr>
              <a:t>                    </a:t>
            </a: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GB" sz="3600" dirty="0" smtClean="0">
                <a:solidFill>
                  <a:schemeClr val="tx1"/>
                </a:solidFill>
              </a:rPr>
              <a:t>                 =</a:t>
            </a: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27667" y="0"/>
            <a:ext cx="2091267" cy="69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26216"/>
            <a:ext cx="9051368" cy="4315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67242"/>
            <a:ext cx="8881210" cy="1470025"/>
          </a:xfrm>
        </p:spPr>
        <p:txBody>
          <a:bodyPr>
            <a:normAutofit/>
          </a:bodyPr>
          <a:lstStyle/>
          <a:p>
            <a:pPr algn="l"/>
            <a:r>
              <a:rPr lang="en-GB" sz="3200" dirty="0" smtClean="0"/>
              <a:t>3) Realize high-return growth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345" y="1623867"/>
            <a:ext cx="8640945" cy="5234133"/>
          </a:xfrm>
        </p:spPr>
        <p:txBody>
          <a:bodyPr>
            <a:normAutofit/>
          </a:bodyPr>
          <a:lstStyle/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GB" sz="3600" dirty="0" smtClean="0">
                <a:solidFill>
                  <a:schemeClr val="tx1"/>
                </a:solidFill>
              </a:rPr>
              <a:t>                    </a:t>
            </a: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90764"/>
            <a:ext cx="9144000" cy="4410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7667" y="0"/>
            <a:ext cx="2091267" cy="69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0750" y="101600"/>
            <a:ext cx="8881210" cy="614923"/>
          </a:xfrm>
        </p:spPr>
        <p:txBody>
          <a:bodyPr>
            <a:normAutofit/>
          </a:bodyPr>
          <a:lstStyle/>
          <a:p>
            <a:pPr algn="l"/>
            <a:r>
              <a:rPr lang="en-GB" sz="3200" dirty="0" smtClean="0"/>
              <a:t>The shares compound in value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345" y="1623867"/>
            <a:ext cx="8640945" cy="5234133"/>
          </a:xfrm>
        </p:spPr>
        <p:txBody>
          <a:bodyPr>
            <a:normAutofit/>
          </a:bodyPr>
          <a:lstStyle/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GB" sz="3600" dirty="0" smtClean="0">
                <a:solidFill>
                  <a:schemeClr val="tx1"/>
                </a:solidFill>
              </a:rPr>
              <a:t>                  </a:t>
            </a: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960"/>
            <a:ext cx="2091267" cy="69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97814"/>
            <a:ext cx="9144000" cy="540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6749" y="1008944"/>
            <a:ext cx="7759701" cy="614923"/>
          </a:xfrm>
        </p:spPr>
        <p:txBody>
          <a:bodyPr>
            <a:normAutofit/>
          </a:bodyPr>
          <a:lstStyle/>
          <a:p>
            <a:pPr algn="l"/>
            <a:r>
              <a:rPr lang="en-GB" sz="3200" dirty="0" smtClean="0"/>
              <a:t>         Highest return FTSE All-Share company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345" y="1623867"/>
            <a:ext cx="8640945" cy="5234133"/>
          </a:xfrm>
        </p:spPr>
        <p:txBody>
          <a:bodyPr>
            <a:normAutofit/>
          </a:bodyPr>
          <a:lstStyle/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GB" sz="3600" dirty="0" smtClean="0">
                <a:solidFill>
                  <a:schemeClr val="tx1"/>
                </a:solidFill>
              </a:rPr>
              <a:t>                  </a:t>
            </a: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182667"/>
            <a:ext cx="9144000" cy="406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101600"/>
            <a:ext cx="3028950" cy="7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0896" y="1008944"/>
            <a:ext cx="8881210" cy="614923"/>
          </a:xfrm>
        </p:spPr>
        <p:txBody>
          <a:bodyPr>
            <a:normAutofit/>
          </a:bodyPr>
          <a:lstStyle/>
          <a:p>
            <a:pPr algn="l"/>
            <a:r>
              <a:rPr lang="en-GB" sz="3200" dirty="0" smtClean="0"/>
              <a:t>Earnings per share and free cash flow per share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345" y="1623867"/>
            <a:ext cx="8640945" cy="5234133"/>
          </a:xfrm>
        </p:spPr>
        <p:txBody>
          <a:bodyPr>
            <a:normAutofit/>
          </a:bodyPr>
          <a:lstStyle/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GB" sz="3600" dirty="0" smtClean="0">
                <a:solidFill>
                  <a:schemeClr val="tx1"/>
                </a:solidFill>
              </a:rPr>
              <a:t>                  </a:t>
            </a: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96" y="1919908"/>
            <a:ext cx="9140304" cy="445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101600"/>
            <a:ext cx="3028950" cy="7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550" y="1008944"/>
            <a:ext cx="9029700" cy="614923"/>
          </a:xfrm>
        </p:spPr>
        <p:txBody>
          <a:bodyPr>
            <a:normAutofit/>
          </a:bodyPr>
          <a:lstStyle/>
          <a:p>
            <a:pPr algn="l"/>
            <a:r>
              <a:rPr lang="en-GB" sz="3200" dirty="0" smtClean="0"/>
              <a:t>The shares have moved in line with FCF per share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345" y="1623867"/>
            <a:ext cx="8640945" cy="5234133"/>
          </a:xfrm>
        </p:spPr>
        <p:txBody>
          <a:bodyPr>
            <a:normAutofit/>
          </a:bodyPr>
          <a:lstStyle/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GB" sz="3600" dirty="0" smtClean="0">
                <a:solidFill>
                  <a:schemeClr val="tx1"/>
                </a:solidFill>
              </a:rPr>
              <a:t>                  </a:t>
            </a: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22324"/>
            <a:ext cx="9144000" cy="4935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101600"/>
            <a:ext cx="3028950" cy="7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295" y="1816100"/>
            <a:ext cx="8881210" cy="1470025"/>
          </a:xfrm>
        </p:spPr>
        <p:txBody>
          <a:bodyPr>
            <a:normAutofit/>
          </a:bodyPr>
          <a:lstStyle/>
          <a:p>
            <a:r>
              <a:rPr lang="en-GB" sz="3800" u="sng" dirty="0" smtClean="0"/>
              <a:t>Stock compounders</a:t>
            </a:r>
            <a:endParaRPr lang="en-GB" sz="3800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3206750"/>
            <a:ext cx="9639299" cy="3390900"/>
          </a:xfrm>
        </p:spPr>
        <p:txBody>
          <a:bodyPr>
            <a:normAutofit lnSpcReduction="10000"/>
          </a:bodyPr>
          <a:lstStyle/>
          <a:p>
            <a:pPr marL="514350" indent="-514350" algn="l">
              <a:buAutoNum type="arabicParenR"/>
            </a:pPr>
            <a:r>
              <a:rPr lang="en-GB" dirty="0" smtClean="0">
                <a:solidFill>
                  <a:schemeClr val="tx1"/>
                </a:solidFill>
              </a:rPr>
              <a:t>Benjamin Graham’s returns and GEICO (cigar butts)</a:t>
            </a:r>
          </a:p>
          <a:p>
            <a:pPr marL="514350" indent="-514350" algn="l">
              <a:buAutoNum type="arabicParenR"/>
            </a:pPr>
            <a:endParaRPr lang="en-GB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GB" dirty="0" smtClean="0">
                <a:solidFill>
                  <a:schemeClr val="tx1"/>
                </a:solidFill>
              </a:rPr>
              <a:t>2) Asset allocation: National markets, small companies</a:t>
            </a:r>
          </a:p>
          <a:p>
            <a:pPr marL="514350" indent="-514350" algn="l"/>
            <a:r>
              <a:rPr lang="en-GB" dirty="0" smtClean="0">
                <a:solidFill>
                  <a:schemeClr val="tx1"/>
                </a:solidFill>
              </a:rPr>
              <a:t>     versus large companies, emerging markets</a:t>
            </a:r>
          </a:p>
          <a:p>
            <a:pPr marL="514350" indent="-514350" algn="l"/>
            <a:endParaRPr lang="en-GB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GB" dirty="0" smtClean="0">
                <a:solidFill>
                  <a:schemeClr val="tx1"/>
                </a:solidFill>
              </a:rPr>
              <a:t>3) Sectors: Staples, IT, Health care versus materials etc</a:t>
            </a:r>
          </a:p>
          <a:p>
            <a:pPr marL="514350" indent="-514350" algn="l"/>
            <a:endParaRPr lang="en-GB" sz="3351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295" y="1816100"/>
            <a:ext cx="8881210" cy="1470025"/>
          </a:xfrm>
        </p:spPr>
        <p:txBody>
          <a:bodyPr>
            <a:normAutofit/>
          </a:bodyPr>
          <a:lstStyle/>
          <a:p>
            <a:r>
              <a:rPr lang="en-GB" sz="3800" u="sng" dirty="0" smtClean="0"/>
              <a:t>Fund Hunter approach: passive &amp; active</a:t>
            </a:r>
            <a:endParaRPr lang="en-GB" sz="3800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339" y="3206750"/>
            <a:ext cx="9143999" cy="3492500"/>
          </a:xfrm>
        </p:spPr>
        <p:txBody>
          <a:bodyPr>
            <a:normAutofit lnSpcReduction="10000"/>
          </a:bodyPr>
          <a:lstStyle/>
          <a:p>
            <a:pPr marL="514350" indent="-514350" algn="l">
              <a:buAutoNum type="arabicParenR"/>
            </a:pPr>
            <a:r>
              <a:rPr lang="en-GB" sz="3351" dirty="0" smtClean="0">
                <a:solidFill>
                  <a:schemeClr val="tx1"/>
                </a:solidFill>
              </a:rPr>
              <a:t>Objective – identify funds with stock compounders &amp; few mediocre/blow-up stocks</a:t>
            </a:r>
          </a:p>
          <a:p>
            <a:pPr marL="514350" indent="-514350" algn="l">
              <a:buAutoNum type="arabicParenR"/>
            </a:pPr>
            <a:endParaRPr lang="en-GB" sz="3351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GB" sz="3351" dirty="0" smtClean="0">
                <a:solidFill>
                  <a:schemeClr val="tx1"/>
                </a:solidFill>
              </a:rPr>
              <a:t>2)  How – Learn how the best active funds invest</a:t>
            </a:r>
          </a:p>
          <a:p>
            <a:pPr marL="514350" indent="-514350" algn="l"/>
            <a:endParaRPr lang="en-GB" sz="3351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GB" sz="3351" dirty="0" smtClean="0">
                <a:solidFill>
                  <a:schemeClr val="tx1"/>
                </a:solidFill>
              </a:rPr>
              <a:t>3)  Analyze stocks -  to better understand funds</a:t>
            </a:r>
          </a:p>
          <a:p>
            <a:pPr marL="514350" indent="-514350" algn="l"/>
            <a:endParaRPr lang="en-GB" sz="3351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295" y="2387600"/>
            <a:ext cx="8881210" cy="609600"/>
          </a:xfrm>
        </p:spPr>
        <p:txBody>
          <a:bodyPr>
            <a:normAutofit fontScale="90000"/>
          </a:bodyPr>
          <a:lstStyle/>
          <a:p>
            <a:r>
              <a:rPr lang="en-GB" sz="4000" dirty="0" smtClean="0"/>
              <a:t>FH Model fund portfolio against UK All-Share</a:t>
            </a:r>
            <a:br>
              <a:rPr lang="en-GB" sz="4000" dirty="0" smtClean="0"/>
            </a:br>
            <a:endParaRPr lang="en-GB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96" y="3124201"/>
            <a:ext cx="9006705" cy="1727199"/>
          </a:xfrm>
        </p:spPr>
        <p:txBody>
          <a:bodyPr>
            <a:normAutofit/>
          </a:bodyPr>
          <a:lstStyle/>
          <a:p>
            <a:pPr marL="514350" indent="-514350" algn="l"/>
            <a:endParaRPr lang="en-GB" sz="3100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 descr="Screenshot 2019-06-25 at 01.17.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98" y="2743200"/>
            <a:ext cx="7715252" cy="411480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295" y="2132364"/>
            <a:ext cx="8881210" cy="1470025"/>
          </a:xfrm>
        </p:spPr>
        <p:txBody>
          <a:bodyPr>
            <a:normAutofit/>
          </a:bodyPr>
          <a:lstStyle/>
          <a:p>
            <a:r>
              <a:rPr lang="en-GB" sz="4000" dirty="0" smtClean="0"/>
              <a:t>www.fundhunter.co</a:t>
            </a:r>
            <a:endParaRPr lang="en-GB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96" y="3924299"/>
            <a:ext cx="9006705" cy="2696633"/>
          </a:xfrm>
        </p:spPr>
        <p:txBody>
          <a:bodyPr>
            <a:normAutofit/>
          </a:bodyPr>
          <a:lstStyle/>
          <a:p>
            <a:pPr marL="514350" indent="-514350">
              <a:buFontTx/>
              <a:buChar char="-"/>
            </a:pPr>
            <a:r>
              <a:rPr lang="en-GB" dirty="0" smtClean="0">
                <a:solidFill>
                  <a:schemeClr val="tx1"/>
                </a:solidFill>
              </a:rPr>
              <a:t>Thank you!  </a:t>
            </a:r>
          </a:p>
          <a:p>
            <a:pPr marL="514350" indent="-514350"/>
            <a:endParaRPr lang="en-GB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GB" sz="3600" dirty="0" smtClean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94796"/>
            <a:ext cx="9144000" cy="18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725339" y="3818759"/>
            <a:ext cx="3244913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3879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4038</TotalTime>
  <Words>666</Words>
  <Application>Microsoft Macintosh PowerPoint</Application>
  <PresentationFormat>On-screen Show (4:3)</PresentationFormat>
  <Paragraphs>124</Paragraphs>
  <Slides>25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Stock Compounders drive markets</vt:lpstr>
      <vt:lpstr>Disclaimer</vt:lpstr>
      <vt:lpstr>The long-term investment problem</vt:lpstr>
      <vt:lpstr>Problem solving</vt:lpstr>
      <vt:lpstr>Reducing risk</vt:lpstr>
      <vt:lpstr>Max. returns: Compounding through reinvestment</vt:lpstr>
      <vt:lpstr>Bessiminder – Do stocks outperform Treasury Bills?</vt:lpstr>
      <vt:lpstr>Slide 8</vt:lpstr>
      <vt:lpstr>Investing implications</vt:lpstr>
      <vt:lpstr>Passive investing options</vt:lpstr>
      <vt:lpstr>Active -  investing in winners</vt:lpstr>
      <vt:lpstr>Active investing – avoiding blow-ups</vt:lpstr>
      <vt:lpstr>Types of stock</vt:lpstr>
      <vt:lpstr>Stock valuation</vt:lpstr>
      <vt:lpstr>Stock compounders:  durable businesses that </vt:lpstr>
      <vt:lpstr>1)      Generate a high Returns on Capital Employed 2)      Sustain high returns</vt:lpstr>
      <vt:lpstr>3) Realize high-return growth</vt:lpstr>
      <vt:lpstr>The shares compound in value</vt:lpstr>
      <vt:lpstr>         Highest return FTSE All-Share company</vt:lpstr>
      <vt:lpstr>Earnings per share and free cash flow per share</vt:lpstr>
      <vt:lpstr>The shares have moved in line with FCF per share</vt:lpstr>
      <vt:lpstr>Stock compounders</vt:lpstr>
      <vt:lpstr>Fund Hunter approach: passive &amp; active</vt:lpstr>
      <vt:lpstr>FH Model fund portfolio against UK All-Share </vt:lpstr>
      <vt:lpstr>www.fundhunter.co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Andrew Latto</dc:creator>
  <cp:lastModifiedBy>Andrew Latto</cp:lastModifiedBy>
  <cp:revision>40</cp:revision>
  <dcterms:created xsi:type="dcterms:W3CDTF">2019-06-26T09:15:10Z</dcterms:created>
  <dcterms:modified xsi:type="dcterms:W3CDTF">2019-06-26T09:59:07Z</dcterms:modified>
</cp:coreProperties>
</file>